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8" r:id="rId4"/>
    <p:sldId id="283" r:id="rId5"/>
    <p:sldId id="256" r:id="rId7"/>
    <p:sldId id="285" r:id="rId8"/>
    <p:sldId id="286" r:id="rId9"/>
    <p:sldId id="287" r:id="rId10"/>
    <p:sldId id="267" r:id="rId11"/>
    <p:sldId id="288" r:id="rId12"/>
    <p:sldId id="274" r:id="rId13"/>
    <p:sldId id="290" r:id="rId14"/>
    <p:sldId id="291" r:id="rId15"/>
    <p:sldId id="293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D2FF"/>
    <a:srgbClr val="2FAD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06730" y="2552700"/>
            <a:ext cx="55975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汽车发动机电控</a:t>
            </a:r>
            <a:endParaRPr lang="zh-CN" altLang="en-US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zh-CN" altLang="en-US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系统诊断与修复</a:t>
            </a:r>
            <a:endParaRPr lang="zh-CN" altLang="en-US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/>
          <p:nvPr/>
        </p:nvSpPr>
        <p:spPr>
          <a:xfrm>
            <a:off x="695008" y="5019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课程简介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val 10"/>
          <p:cNvSpPr/>
          <p:nvPr/>
        </p:nvSpPr>
        <p:spPr>
          <a:xfrm>
            <a:off x="1295876" y="3157144"/>
            <a:ext cx="824265" cy="824265"/>
          </a:xfrm>
          <a:prstGeom prst="ellipse">
            <a:avLst/>
          </a:prstGeom>
          <a:solidFill>
            <a:srgbClr val="49D2FF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anchor="ctr"/>
          <a:p>
            <a:pPr algn="ctr"/>
            <a:r>
              <a:rPr lang="en-US" sz="24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566035" y="2077085"/>
            <a:ext cx="8570595" cy="3300730"/>
            <a:chOff x="8427" y="9124"/>
            <a:chExt cx="10579" cy="1262"/>
          </a:xfrm>
        </p:grpSpPr>
        <p:sp>
          <p:nvSpPr>
            <p:cNvPr id="29" name="圆角矩形 45063"/>
            <p:cNvSpPr/>
            <p:nvPr/>
          </p:nvSpPr>
          <p:spPr>
            <a:xfrm>
              <a:off x="8427" y="9124"/>
              <a:ext cx="982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36" y="9164"/>
              <a:ext cx="10370" cy="1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实践证明，汽车电控系统故障绝大多数发生在</a:t>
              </a: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传感器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、</a:t>
              </a: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执行器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、</a:t>
              </a: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连接器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和</a:t>
              </a: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线束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等部件上，</a:t>
              </a: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ECU出现故障的可能性很小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，汽车行驶10万KM，ECU故障约占总故障的千分之一。因此，检查排除电控系统故障主要是检修零部件、连接器和线束。只有检查所有零部件正常之后，才能判定ECU有故障。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/>
          <p:nvPr/>
        </p:nvSpPr>
        <p:spPr>
          <a:xfrm>
            <a:off x="695008" y="5019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课程简介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508" name="流程图: 可选过程 21507"/>
          <p:cNvSpPr/>
          <p:nvPr/>
        </p:nvSpPr>
        <p:spPr>
          <a:xfrm>
            <a:off x="1377315" y="2964815"/>
            <a:ext cx="1932305" cy="123571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向用户询问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有关情况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右箭头 21510"/>
          <p:cNvSpPr/>
          <p:nvPr/>
        </p:nvSpPr>
        <p:spPr>
          <a:xfrm>
            <a:off x="3905885" y="3394075"/>
            <a:ext cx="603885" cy="377190"/>
          </a:xfrm>
          <a:prstGeom prst="rightArrow">
            <a:avLst>
              <a:gd name="adj1" fmla="val 50000"/>
              <a:gd name="adj2" fmla="val 41804"/>
            </a:avLst>
          </a:prstGeom>
          <a:solidFill>
            <a:srgbClr val="00B0F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5105400" y="2964815"/>
            <a:ext cx="1932305" cy="123571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直观检查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7653655" y="3394075"/>
            <a:ext cx="652780" cy="377190"/>
          </a:xfrm>
          <a:prstGeom prst="rightArrow">
            <a:avLst>
              <a:gd name="adj1" fmla="val 50000"/>
              <a:gd name="adj2" fmla="val 41804"/>
            </a:avLst>
          </a:prstGeom>
          <a:solidFill>
            <a:srgbClr val="00B0F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8773795" y="2964815"/>
            <a:ext cx="1932305" cy="123571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基本检查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任意多边形 21511"/>
          <p:cNvSpPr/>
          <p:nvPr/>
        </p:nvSpPr>
        <p:spPr>
          <a:xfrm rot="16200000" flipH="1">
            <a:off x="9341485" y="4958080"/>
            <a:ext cx="600075" cy="492125"/>
          </a:xfrm>
          <a:custGeom>
            <a:avLst/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B0F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p>
            <a:pPr algn="ctr"/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6299200" y="4904105"/>
            <a:ext cx="2818765" cy="115443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利用故障代码、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数据流解决故障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右箭头 11"/>
          <p:cNvSpPr/>
          <p:nvPr/>
        </p:nvSpPr>
        <p:spPr>
          <a:xfrm flipH="1">
            <a:off x="5368925" y="5333365"/>
            <a:ext cx="652780" cy="377190"/>
          </a:xfrm>
          <a:prstGeom prst="rightArrow">
            <a:avLst>
              <a:gd name="adj1" fmla="val 50000"/>
              <a:gd name="adj2" fmla="val 41804"/>
            </a:avLst>
          </a:prstGeom>
          <a:solidFill>
            <a:srgbClr val="00B0F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2818765" y="4823460"/>
            <a:ext cx="2286635" cy="123571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从机械故障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诊断与排除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Oval 10"/>
          <p:cNvSpPr/>
          <p:nvPr/>
        </p:nvSpPr>
        <p:spPr>
          <a:xfrm>
            <a:off x="1147286" y="1622984"/>
            <a:ext cx="824265" cy="824265"/>
          </a:xfrm>
          <a:prstGeom prst="ellipse">
            <a:avLst/>
          </a:prstGeom>
          <a:solidFill>
            <a:srgbClr val="49D2FF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anchor="ctr"/>
          <a:p>
            <a:pPr algn="ctr"/>
            <a:r>
              <a:rPr lang="en-US" sz="24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88870" y="1301750"/>
            <a:ext cx="8317230" cy="1317625"/>
            <a:chOff x="8427" y="9124"/>
            <a:chExt cx="10579" cy="1262"/>
          </a:xfrm>
        </p:grpSpPr>
        <p:sp>
          <p:nvSpPr>
            <p:cNvPr id="29" name="圆角矩形 45063"/>
            <p:cNvSpPr/>
            <p:nvPr/>
          </p:nvSpPr>
          <p:spPr>
            <a:xfrm>
              <a:off x="8427" y="9124"/>
              <a:ext cx="982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636" y="9164"/>
              <a:ext cx="10370" cy="1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实践证明，可按下述程序进行发动机电控系统故障的诊断与检修：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21511" grpId="0" bldLvl="0"/>
      <p:bldP spid="21511" grpId="1" bldLvl="0" animBg="1"/>
      <p:bldP spid="7" grpId="0" bldLvl="0" animBg="1"/>
      <p:bldP spid="8" grpId="0" bldLvl="0"/>
      <p:bldP spid="8" grpId="1" bldLvl="0" animBg="1"/>
      <p:bldP spid="9" grpId="0" bldLvl="0" animBg="1"/>
      <p:bldP spid="21512" grpId="0" bldLvl="0" animBg="1"/>
      <p:bldP spid="11" grpId="0" bldLvl="0" animBg="1"/>
      <p:bldP spid="12" grpId="0" bldLvl="0"/>
      <p:bldP spid="12" grpId="1" bldLvl="0" animBg="1"/>
      <p:bldP spid="13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发动机电控系统概况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46405" y="1508760"/>
            <a:ext cx="6179185" cy="4495800"/>
          </a:xfrm>
          <a:prstGeom prst="rightArrow">
            <a:avLst>
              <a:gd name="adj1" fmla="val 79305"/>
              <a:gd name="adj2" fmla="val 34843"/>
            </a:avLst>
          </a:prstGeom>
          <a:gradFill rotWithShape="1">
            <a:gsLst>
              <a:gs pos="0">
                <a:schemeClr val="bg1"/>
              </a:gs>
              <a:gs pos="100000">
                <a:srgbClr val="2FADAC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99440" y="2112645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  <a:tileRect/>
          </a:gra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控制精度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99440" y="3295015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tint val="69804"/>
                  <a:invGamma/>
                </a:srgbClr>
              </a:gs>
            </a:gsLst>
            <a:lin ang="5400000" scaled="1"/>
            <a:tileRect/>
          </a:gra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控制范围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99440" y="443103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  <a:tileRect/>
          </a:gra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智能化、网络化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722110" y="3108960"/>
            <a:ext cx="5050790" cy="1295400"/>
          </a:xfrm>
          <a:prstGeom prst="roundRect">
            <a:avLst>
              <a:gd name="adj" fmla="val 9106"/>
            </a:avLst>
          </a:prstGeom>
          <a:noFill/>
          <a:ln w="9525">
            <a:noFill/>
          </a:ln>
        </p:spPr>
        <p:txBody>
          <a:bodyPr anchor="ctr"/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汽车电子控制技术已成为衡量现代汽车发展水平的重要标志</a:t>
            </a:r>
            <a:r>
              <a:rPr lang="zh-CN" altLang="en-US" sz="28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5" grpId="0" bldLvl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73150" y="1960880"/>
            <a:ext cx="1004633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7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发动机电子控制系统是通过对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点火、喷油、空燃比、废气排放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等进行电子控制，使发动机在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最佳工况状态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下工作，以达到提高整车性能、节约能源、降低废气排放的目的。</a:t>
            </a:r>
            <a:endParaRPr lang="zh-CN" altLang="en-US" sz="2400" b="1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发动机电控系统概况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发动机电控系统概况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97637" y="1988782"/>
            <a:ext cx="3251200" cy="3251200"/>
            <a:chOff x="3337070" y="890083"/>
            <a:chExt cx="2438400" cy="2438400"/>
          </a:xfrm>
        </p:grpSpPr>
        <p:sp>
          <p:nvSpPr>
            <p:cNvPr id="21" name="Block Arc 13"/>
            <p:cNvSpPr/>
            <p:nvPr/>
          </p:nvSpPr>
          <p:spPr bwMode="gray">
            <a:xfrm rot="5400000">
              <a:off x="3337070" y="890083"/>
              <a:ext cx="2438400" cy="2438400"/>
            </a:xfrm>
            <a:prstGeom prst="blockArc">
              <a:avLst>
                <a:gd name="adj1" fmla="val 10979141"/>
                <a:gd name="adj2" fmla="val 17622435"/>
                <a:gd name="adj3" fmla="val 16394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3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Block Arc 14"/>
            <p:cNvSpPr/>
            <p:nvPr/>
          </p:nvSpPr>
          <p:spPr bwMode="gray">
            <a:xfrm rot="10800000">
              <a:off x="3337070" y="890083"/>
              <a:ext cx="2438400" cy="2438400"/>
            </a:xfrm>
            <a:prstGeom prst="blockArc">
              <a:avLst>
                <a:gd name="adj1" fmla="val 12519301"/>
                <a:gd name="adj2" fmla="val 19956303"/>
                <a:gd name="adj3" fmla="val 15928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Block Arc 15"/>
            <p:cNvSpPr/>
            <p:nvPr/>
          </p:nvSpPr>
          <p:spPr bwMode="gray">
            <a:xfrm rot="16200000">
              <a:off x="3337070" y="890083"/>
              <a:ext cx="2438400" cy="2438400"/>
            </a:xfrm>
            <a:prstGeom prst="blockArc">
              <a:avLst>
                <a:gd name="adj1" fmla="val 14837974"/>
                <a:gd name="adj2" fmla="val 21500885"/>
                <a:gd name="adj3" fmla="val 15740"/>
              </a:avLst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53790" y="1557020"/>
            <a:ext cx="4156710" cy="4337050"/>
            <a:chOff x="6327" y="1204"/>
            <a:chExt cx="6546" cy="6830"/>
          </a:xfrm>
        </p:grpSpPr>
        <p:sp>
          <p:nvSpPr>
            <p:cNvPr id="28" name="Circle: Hollow 4"/>
            <p:cNvSpPr/>
            <p:nvPr/>
          </p:nvSpPr>
          <p:spPr bwMode="gray">
            <a:xfrm>
              <a:off x="6327" y="1204"/>
              <a:ext cx="6480" cy="6480"/>
            </a:xfrm>
            <a:prstGeom prst="donut">
              <a:avLst>
                <a:gd name="adj" fmla="val 3184"/>
              </a:avLst>
            </a:prstGeom>
            <a:solidFill>
              <a:schemeClr val="tx2">
                <a:alpha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Oval 5"/>
            <p:cNvSpPr/>
            <p:nvPr/>
          </p:nvSpPr>
          <p:spPr bwMode="gray">
            <a:xfrm>
              <a:off x="6378" y="2515"/>
              <a:ext cx="864" cy="864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 fontScale="37500" lnSpcReduction="20000"/>
            </a:bodyPr>
            <a:p>
              <a:pPr algn="ctr">
                <a:lnSpc>
                  <a:spcPct val="130000"/>
                </a:lnSpc>
              </a:pPr>
              <a:r>
                <a:rPr lang="vi-VN" sz="4265" b="1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vi-VN" sz="4265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Oval 6"/>
            <p:cNvSpPr/>
            <p:nvPr/>
          </p:nvSpPr>
          <p:spPr bwMode="gray">
            <a:xfrm>
              <a:off x="9133" y="7170"/>
              <a:ext cx="864" cy="864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normAutofit fontScale="45000" lnSpcReduction="20000"/>
            </a:bodyPr>
            <a:p>
              <a:pPr algn="ctr">
                <a:lnSpc>
                  <a:spcPct val="130000"/>
                </a:lnSpc>
              </a:pPr>
              <a:r>
                <a:rPr lang="vi-VN" sz="3735" b="1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vi-VN" sz="3735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Oval 7"/>
            <p:cNvSpPr/>
            <p:nvPr/>
          </p:nvSpPr>
          <p:spPr bwMode="gray">
            <a:xfrm>
              <a:off x="12009" y="2596"/>
              <a:ext cx="864" cy="864"/>
            </a:xfrm>
            <a:prstGeom prst="ellipse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>
              <a:normAutofit fontScale="45000" lnSpcReduction="20000"/>
            </a:bodyPr>
            <a:p>
              <a:pPr algn="ctr">
                <a:lnSpc>
                  <a:spcPct val="130000"/>
                </a:lnSpc>
              </a:pPr>
              <a:r>
                <a:rPr lang="vi-VN" sz="3735" b="1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vi-VN" sz="3735" b="1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Arrow: Right 9"/>
            <p:cNvSpPr/>
            <p:nvPr/>
          </p:nvSpPr>
          <p:spPr bwMode="gray">
            <a:xfrm rot="5400000" flipH="1">
              <a:off x="9266" y="5610"/>
              <a:ext cx="603" cy="578"/>
            </a:xfrm>
            <a:prstGeom prst="rightArrow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Arrow: Right 10"/>
            <p:cNvSpPr/>
            <p:nvPr/>
          </p:nvSpPr>
          <p:spPr bwMode="gray">
            <a:xfrm rot="1906054" flipV="1">
              <a:off x="7991" y="3435"/>
              <a:ext cx="603" cy="578"/>
            </a:xfrm>
            <a:prstGeom prst="rightArrow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Arrow: Right 11"/>
            <p:cNvSpPr/>
            <p:nvPr/>
          </p:nvSpPr>
          <p:spPr bwMode="gray">
            <a:xfrm rot="19607027" flipH="1" flipV="1">
              <a:off x="10456" y="3317"/>
              <a:ext cx="603" cy="578"/>
            </a:xfrm>
            <a:prstGeom prst="rightArrow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350" y="2301"/>
              <a:ext cx="4375" cy="4285"/>
              <a:chOff x="3500579" y="1095828"/>
              <a:chExt cx="2083433" cy="2040722"/>
            </a:xfrm>
          </p:grpSpPr>
          <p:sp>
            <p:nvSpPr>
              <p:cNvPr id="24" name="Rectangle 16"/>
              <p:cNvSpPr/>
              <p:nvPr/>
            </p:nvSpPr>
            <p:spPr bwMode="gray">
              <a:xfrm rot="18310189">
                <a:off x="3500579" y="1104550"/>
                <a:ext cx="2032000" cy="2032000"/>
              </a:xfrm>
              <a:prstGeom prst="rect">
                <a:avLst/>
              </a:prstGeom>
              <a:effectLst/>
            </p:spPr>
            <p:txBody>
              <a:bodyPr wrap="none">
                <a:prstTxWarp prst="textArchUp">
                  <a:avLst>
                    <a:gd name="adj" fmla="val 11560710"/>
                  </a:avLst>
                </a:prstTxWarp>
                <a:normAutofit/>
              </a:bodyPr>
              <a:p>
                <a:pPr algn="ctr">
                  <a:defRPr/>
                </a:pPr>
                <a:r>
                  <a:rPr lang="zh-CN" altLang="en-US" sz="2665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传感器</a:t>
                </a:r>
                <a:endParaRPr lang="zh-CN" altLang="en-US" sz="2665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Rectangle 17"/>
              <p:cNvSpPr/>
              <p:nvPr/>
            </p:nvSpPr>
            <p:spPr bwMode="gray">
              <a:xfrm>
                <a:off x="3530433" y="1095828"/>
                <a:ext cx="2032000" cy="2032000"/>
              </a:xfrm>
              <a:prstGeom prst="rect">
                <a:avLst/>
              </a:prstGeom>
              <a:effectLst/>
            </p:spPr>
            <p:txBody>
              <a:bodyPr wrap="none">
                <a:prstTxWarp prst="textArchDown">
                  <a:avLst/>
                </a:prstTxWarp>
                <a:normAutofit/>
              </a:bodyPr>
              <a:p>
                <a:pPr algn="ctr">
                  <a:defRPr/>
                </a:pPr>
                <a:r>
                  <a:rPr lang="zh-CN" altLang="en-US" sz="2665" b="1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执行器</a:t>
                </a:r>
                <a:br>
                  <a:rPr lang="zh-CN" altLang="en-US" sz="266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</a:br>
                <a:endPara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" name="Rectangle 18"/>
              <p:cNvSpPr/>
              <p:nvPr/>
            </p:nvSpPr>
            <p:spPr bwMode="gray">
              <a:xfrm rot="3334445">
                <a:off x="3552012" y="1097406"/>
                <a:ext cx="2032000" cy="2032000"/>
              </a:xfrm>
              <a:prstGeom prst="rect">
                <a:avLst/>
              </a:prstGeom>
              <a:effectLst/>
            </p:spPr>
            <p:txBody>
              <a:bodyPr wrap="none">
                <a:prstTxWarp prst="textArchUp">
                  <a:avLst>
                    <a:gd name="adj" fmla="val 12274743"/>
                  </a:avLst>
                </a:prstTxWarp>
                <a:normAutofit/>
              </a:bodyPr>
              <a:p>
                <a:pPr algn="ctr">
                  <a:defRPr/>
                </a:pPr>
                <a:r>
                  <a:rPr lang="en-US" altLang="zh-CN" sz="2665" b="1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ECU</a:t>
                </a:r>
                <a:endParaRPr lang="en-US" altLang="zh-CN" sz="2665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Oval 12"/>
            <p:cNvSpPr/>
            <p:nvPr/>
          </p:nvSpPr>
          <p:spPr bwMode="gray">
            <a:xfrm>
              <a:off x="8335" y="3308"/>
              <a:ext cx="2304" cy="230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p>
              <a:pPr algn="ctr"/>
              <a:r>
                <a: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发动机</a:t>
              </a:r>
              <a:endParaRPr lang="zh-CN" altLang="en-US" sz="2135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电控系统</a:t>
              </a:r>
              <a:endParaRPr lang="zh-CN" altLang="en-US" sz="2135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组成</a:t>
              </a:r>
              <a:endParaRPr lang="zh-CN" altLang="en-US" sz="2135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发动机电控系统概况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86175" y="1557020"/>
            <a:ext cx="4135120" cy="4337050"/>
            <a:chOff x="5227" y="2452"/>
            <a:chExt cx="6512" cy="6830"/>
          </a:xfrm>
        </p:grpSpPr>
        <p:grpSp>
          <p:nvGrpSpPr>
            <p:cNvPr id="33" name="组合 32"/>
            <p:cNvGrpSpPr/>
            <p:nvPr/>
          </p:nvGrpSpPr>
          <p:grpSpPr>
            <a:xfrm>
              <a:off x="5892" y="3115"/>
              <a:ext cx="5120" cy="5137"/>
              <a:chOff x="3337070" y="881987"/>
              <a:chExt cx="2438400" cy="2446496"/>
            </a:xfrm>
          </p:grpSpPr>
          <p:sp>
            <p:nvSpPr>
              <p:cNvPr id="21" name="Block Arc 13"/>
              <p:cNvSpPr/>
              <p:nvPr/>
            </p:nvSpPr>
            <p:spPr bwMode="gray">
              <a:xfrm rot="5400000">
                <a:off x="3337070" y="881987"/>
                <a:ext cx="2438400" cy="2438400"/>
              </a:xfrm>
              <a:prstGeom prst="blockArc">
                <a:avLst>
                  <a:gd name="adj1" fmla="val 10979141"/>
                  <a:gd name="adj2" fmla="val 17622435"/>
                  <a:gd name="adj3" fmla="val 16394"/>
                </a:avLst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Block Arc 14"/>
              <p:cNvSpPr/>
              <p:nvPr/>
            </p:nvSpPr>
            <p:spPr bwMode="gray">
              <a:xfrm rot="10800000">
                <a:off x="3337070" y="890083"/>
                <a:ext cx="2438400" cy="2438400"/>
              </a:xfrm>
              <a:prstGeom prst="blockArc">
                <a:avLst>
                  <a:gd name="adj1" fmla="val 12519301"/>
                  <a:gd name="adj2" fmla="val 19956303"/>
                  <a:gd name="adj3" fmla="val 15928"/>
                </a:avLst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Block Arc 15"/>
              <p:cNvSpPr/>
              <p:nvPr/>
            </p:nvSpPr>
            <p:spPr bwMode="gray">
              <a:xfrm rot="16200000">
                <a:off x="3337070" y="890083"/>
                <a:ext cx="2438400" cy="2438400"/>
              </a:xfrm>
              <a:prstGeom prst="blockArc">
                <a:avLst>
                  <a:gd name="adj1" fmla="val 14837974"/>
                  <a:gd name="adj2" fmla="val 21500885"/>
                  <a:gd name="adj3" fmla="val 15740"/>
                </a:avLst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227" y="2452"/>
              <a:ext cx="6512" cy="6830"/>
              <a:chOff x="6361" y="1204"/>
              <a:chExt cx="6512" cy="6830"/>
            </a:xfrm>
          </p:grpSpPr>
          <p:sp>
            <p:nvSpPr>
              <p:cNvPr id="28" name="Circle: Hollow 4"/>
              <p:cNvSpPr/>
              <p:nvPr/>
            </p:nvSpPr>
            <p:spPr bwMode="gray">
              <a:xfrm>
                <a:off x="6361" y="1204"/>
                <a:ext cx="6480" cy="6480"/>
              </a:xfrm>
              <a:prstGeom prst="donut">
                <a:avLst>
                  <a:gd name="adj" fmla="val 3184"/>
                </a:avLst>
              </a:prstGeom>
              <a:solidFill>
                <a:schemeClr val="tx2">
                  <a:alpha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Oval 5"/>
              <p:cNvSpPr/>
              <p:nvPr/>
            </p:nvSpPr>
            <p:spPr bwMode="gray">
              <a:xfrm>
                <a:off x="6378" y="2515"/>
                <a:ext cx="864" cy="864"/>
              </a:xfrm>
              <a:prstGeom prst="ellipse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anchor="ctr">
                <a:normAutofit fontScale="37500" lnSpcReduction="20000"/>
              </a:bodyPr>
              <a:p>
                <a:pPr algn="ctr">
                  <a:lnSpc>
                    <a:spcPct val="130000"/>
                  </a:lnSpc>
                </a:pPr>
                <a:r>
                  <a:rPr lang="vi-VN" sz="4265" b="1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vi-VN" sz="4265" b="1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Oval 6"/>
              <p:cNvSpPr/>
              <p:nvPr/>
            </p:nvSpPr>
            <p:spPr bwMode="gray">
              <a:xfrm>
                <a:off x="9133" y="7170"/>
                <a:ext cx="864" cy="864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>
                <a:normAutofit fontScale="45000" lnSpcReduction="20000"/>
              </a:bodyPr>
              <a:p>
                <a:pPr algn="ctr">
                  <a:lnSpc>
                    <a:spcPct val="120000"/>
                  </a:lnSpc>
                </a:pPr>
                <a:r>
                  <a:rPr lang="vi-VN" sz="3735" b="1">
                    <a:solidFill>
                      <a:schemeClr val="accent4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vi-VN" sz="3735" b="1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Oval 7"/>
              <p:cNvSpPr/>
              <p:nvPr/>
            </p:nvSpPr>
            <p:spPr bwMode="gray">
              <a:xfrm>
                <a:off x="12009" y="2596"/>
                <a:ext cx="864" cy="864"/>
              </a:xfrm>
              <a:prstGeom prst="ellips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anchor="ctr">
                <a:normAutofit fontScale="45000" lnSpcReduction="20000"/>
              </a:bodyPr>
              <a:p>
                <a:pPr algn="ctr">
                  <a:lnSpc>
                    <a:spcPct val="130000"/>
                  </a:lnSpc>
                </a:pPr>
                <a:r>
                  <a:rPr lang="vi-VN" sz="3735" b="1">
                    <a:solidFill>
                      <a:schemeClr val="accent3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vi-VN" sz="3735" b="1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Arrow: Right 9"/>
              <p:cNvSpPr/>
              <p:nvPr/>
            </p:nvSpPr>
            <p:spPr bwMode="gray">
              <a:xfrm rot="5400000" flipH="1">
                <a:off x="9266" y="5610"/>
                <a:ext cx="603" cy="578"/>
              </a:xfrm>
              <a:prstGeom prst="rightArrow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Arrow: Right 10"/>
              <p:cNvSpPr/>
              <p:nvPr/>
            </p:nvSpPr>
            <p:spPr bwMode="gray">
              <a:xfrm rot="1906054" flipV="1">
                <a:off x="7991" y="3435"/>
                <a:ext cx="603" cy="578"/>
              </a:xfrm>
              <a:prstGeom prst="rightArrow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Arrow: Right 11"/>
              <p:cNvSpPr/>
              <p:nvPr/>
            </p:nvSpPr>
            <p:spPr bwMode="gray">
              <a:xfrm rot="19607027" flipH="1" flipV="1">
                <a:off x="10456" y="3317"/>
                <a:ext cx="603" cy="578"/>
              </a:xfrm>
              <a:prstGeom prst="rightArrow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7384" y="2301"/>
                <a:ext cx="4341" cy="4319"/>
                <a:chOff x="3516771" y="1095828"/>
                <a:chExt cx="2067241" cy="2056914"/>
              </a:xfrm>
            </p:grpSpPr>
            <p:sp>
              <p:nvSpPr>
                <p:cNvPr id="24" name="Rectangle 16"/>
                <p:cNvSpPr/>
                <p:nvPr/>
              </p:nvSpPr>
              <p:spPr bwMode="gray">
                <a:xfrm rot="18310189">
                  <a:off x="3516771" y="1120742"/>
                  <a:ext cx="2032000" cy="2032000"/>
                </a:xfrm>
                <a:prstGeom prst="rect">
                  <a:avLst/>
                </a:prstGeom>
                <a:effectLst/>
              </p:spPr>
              <p:txBody>
                <a:bodyPr wrap="none">
                  <a:prstTxWarp prst="textArchUp">
                    <a:avLst>
                      <a:gd name="adj" fmla="val 11560710"/>
                    </a:avLst>
                  </a:prstTxWarp>
                  <a:normAutofit/>
                </a:bodyPr>
                <a:p>
                  <a:pPr algn="ctr">
                    <a:defRPr/>
                  </a:pPr>
                  <a:r>
                    <a:rPr lang="zh-CN" altLang="en-US" sz="2665" b="1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</a:rPr>
                    <a:t>传感器</a:t>
                  </a:r>
                  <a:endParaRPr lang="zh-CN" altLang="en-US" sz="2665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5" name="Rectangle 17"/>
                <p:cNvSpPr/>
                <p:nvPr/>
              </p:nvSpPr>
              <p:spPr bwMode="gray">
                <a:xfrm>
                  <a:off x="3538529" y="1095828"/>
                  <a:ext cx="2032000" cy="2032000"/>
                </a:xfrm>
                <a:prstGeom prst="rect">
                  <a:avLst/>
                </a:prstGeom>
                <a:effectLst/>
              </p:spPr>
              <p:txBody>
                <a:bodyPr wrap="none">
                  <a:prstTxWarp prst="textArchDown">
                    <a:avLst/>
                  </a:prstTxWarp>
                  <a:normAutofit/>
                </a:bodyPr>
                <a:p>
                  <a:pPr algn="ctr">
                    <a:defRPr/>
                  </a:pPr>
                  <a:r>
                    <a:rPr lang="zh-CN" altLang="en-US" sz="2665" b="1" dirty="0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执行器</a:t>
                  </a:r>
                  <a:br>
                    <a:rPr lang="zh-CN" altLang="en-US" sz="2665" b="1" dirty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</a:br>
                  <a:endParaRPr lang="zh-CN" altLang="en-US" sz="266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6" name="Rectangle 18"/>
                <p:cNvSpPr/>
                <p:nvPr/>
              </p:nvSpPr>
              <p:spPr bwMode="gray">
                <a:xfrm rot="3334445">
                  <a:off x="3552012" y="1105502"/>
                  <a:ext cx="2032000" cy="2032000"/>
                </a:xfrm>
                <a:prstGeom prst="rect">
                  <a:avLst/>
                </a:prstGeom>
                <a:effectLst/>
              </p:spPr>
              <p:txBody>
                <a:bodyPr wrap="none">
                  <a:prstTxWarp prst="textArchUp">
                    <a:avLst>
                      <a:gd name="adj" fmla="val 12274743"/>
                    </a:avLst>
                  </a:prstTxWarp>
                  <a:normAutofit/>
                </a:bodyPr>
                <a:p>
                  <a:pPr algn="ctr">
                    <a:defRPr/>
                  </a:pPr>
                  <a:r>
                    <a:rPr lang="en-US" altLang="zh-CN" sz="2665" b="1" dirty="0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</a:rPr>
                    <a:t>ECU</a:t>
                  </a:r>
                  <a:endParaRPr lang="en-US" altLang="zh-CN" sz="2665" b="1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0" name="Oval 12"/>
              <p:cNvSpPr/>
              <p:nvPr/>
            </p:nvSpPr>
            <p:spPr bwMode="gray">
              <a:xfrm>
                <a:off x="8335" y="3308"/>
                <a:ext cx="2304" cy="2304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wrap="none" lIns="0" tIns="0" rIns="0" bIns="0" anchor="b" anchorCtr="1">
                <a:normAutofit/>
              </a:bodyPr>
              <a:p>
                <a:pPr algn="ctr"/>
                <a:r>
                  <a:rPr lang="zh-CN" altLang="en-US" sz="2135" b="1" dirty="0"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发动机</a:t>
                </a:r>
                <a:endPara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2135" b="1" dirty="0"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电控系统</a:t>
                </a:r>
                <a:endPara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2135" b="1" dirty="0"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组成</a:t>
                </a:r>
                <a:endPara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647065" y="2747645"/>
            <a:ext cx="61969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传感器就像人的五官，专门感受温度、空气流量或压力、曲轴转速等数值，并传送给“中枢神经”的电子控制单元。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02865 0.00000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发动机电控系统概况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64585" y="1557020"/>
            <a:ext cx="4156710" cy="4337050"/>
            <a:chOff x="5193" y="2452"/>
            <a:chExt cx="6546" cy="6830"/>
          </a:xfrm>
        </p:grpSpPr>
        <p:grpSp>
          <p:nvGrpSpPr>
            <p:cNvPr id="8" name="组合 7"/>
            <p:cNvGrpSpPr/>
            <p:nvPr/>
          </p:nvGrpSpPr>
          <p:grpSpPr>
            <a:xfrm>
              <a:off x="5892" y="3132"/>
              <a:ext cx="5120" cy="5120"/>
              <a:chOff x="3337070" y="890083"/>
              <a:chExt cx="2438400" cy="2438400"/>
            </a:xfrm>
          </p:grpSpPr>
          <p:sp>
            <p:nvSpPr>
              <p:cNvPr id="10" name="Block Arc 13"/>
              <p:cNvSpPr/>
              <p:nvPr/>
            </p:nvSpPr>
            <p:spPr bwMode="gray">
              <a:xfrm rot="5400000">
                <a:off x="3337070" y="890083"/>
                <a:ext cx="2438400" cy="2438400"/>
              </a:xfrm>
              <a:prstGeom prst="blockArc">
                <a:avLst>
                  <a:gd name="adj1" fmla="val 10979141"/>
                  <a:gd name="adj2" fmla="val 17622435"/>
                  <a:gd name="adj3" fmla="val 16394"/>
                </a:avLst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Block Arc 14"/>
              <p:cNvSpPr/>
              <p:nvPr/>
            </p:nvSpPr>
            <p:spPr bwMode="gray">
              <a:xfrm rot="10800000">
                <a:off x="3337070" y="890083"/>
                <a:ext cx="2438400" cy="2438400"/>
              </a:xfrm>
              <a:prstGeom prst="blockArc">
                <a:avLst>
                  <a:gd name="adj1" fmla="val 12519301"/>
                  <a:gd name="adj2" fmla="val 19956303"/>
                  <a:gd name="adj3" fmla="val 15928"/>
                </a:avLst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Block Arc 15"/>
              <p:cNvSpPr/>
              <p:nvPr/>
            </p:nvSpPr>
            <p:spPr bwMode="gray">
              <a:xfrm rot="16200000">
                <a:off x="3337070" y="890083"/>
                <a:ext cx="2438400" cy="2438400"/>
              </a:xfrm>
              <a:prstGeom prst="blockArc">
                <a:avLst>
                  <a:gd name="adj1" fmla="val 14837974"/>
                  <a:gd name="adj2" fmla="val 21500885"/>
                  <a:gd name="adj3" fmla="val 15740"/>
                </a:avLst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193" y="2452"/>
              <a:ext cx="6546" cy="6830"/>
              <a:chOff x="6327" y="1204"/>
              <a:chExt cx="6546" cy="6830"/>
            </a:xfrm>
          </p:grpSpPr>
          <p:sp>
            <p:nvSpPr>
              <p:cNvPr id="14" name="Circle: Hollow 4"/>
              <p:cNvSpPr/>
              <p:nvPr/>
            </p:nvSpPr>
            <p:spPr bwMode="gray">
              <a:xfrm>
                <a:off x="6327" y="1204"/>
                <a:ext cx="6480" cy="6480"/>
              </a:xfrm>
              <a:prstGeom prst="donut">
                <a:avLst>
                  <a:gd name="adj" fmla="val 3184"/>
                </a:avLst>
              </a:prstGeom>
              <a:solidFill>
                <a:schemeClr val="tx2">
                  <a:alpha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Oval 5"/>
              <p:cNvSpPr/>
              <p:nvPr/>
            </p:nvSpPr>
            <p:spPr bwMode="gray">
              <a:xfrm>
                <a:off x="6378" y="2515"/>
                <a:ext cx="864" cy="864"/>
              </a:xfrm>
              <a:prstGeom prst="ellipse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anchor="ctr">
                <a:normAutofit fontScale="37500" lnSpcReduction="20000"/>
              </a:bodyPr>
              <a:p>
                <a:pPr algn="ctr">
                  <a:lnSpc>
                    <a:spcPct val="130000"/>
                  </a:lnSpc>
                </a:pPr>
                <a:r>
                  <a:rPr lang="vi-VN" sz="4265" b="1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vi-VN" sz="4265" b="1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Oval 6"/>
              <p:cNvSpPr/>
              <p:nvPr/>
            </p:nvSpPr>
            <p:spPr bwMode="gray">
              <a:xfrm>
                <a:off x="9133" y="7170"/>
                <a:ext cx="864" cy="864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>
                <a:normAutofit fontScale="45000" lnSpcReduction="20000"/>
              </a:bodyPr>
              <a:p>
                <a:pPr algn="ctr">
                  <a:lnSpc>
                    <a:spcPct val="120000"/>
                  </a:lnSpc>
                </a:pPr>
                <a:r>
                  <a:rPr lang="vi-VN" sz="3735" b="1">
                    <a:solidFill>
                      <a:schemeClr val="accent4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vi-VN" sz="3735" b="1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Oval 7"/>
              <p:cNvSpPr/>
              <p:nvPr/>
            </p:nvSpPr>
            <p:spPr bwMode="gray">
              <a:xfrm>
                <a:off x="12009" y="2596"/>
                <a:ext cx="864" cy="864"/>
              </a:xfrm>
              <a:prstGeom prst="ellips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anchor="ctr">
                <a:normAutofit fontScale="45000" lnSpcReduction="20000"/>
              </a:bodyPr>
              <a:p>
                <a:pPr algn="ctr">
                  <a:lnSpc>
                    <a:spcPct val="130000"/>
                  </a:lnSpc>
                </a:pPr>
                <a:r>
                  <a:rPr lang="vi-VN" sz="3735" b="1">
                    <a:solidFill>
                      <a:schemeClr val="accent3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vi-VN" sz="3735" b="1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Arrow: Right 9"/>
              <p:cNvSpPr/>
              <p:nvPr/>
            </p:nvSpPr>
            <p:spPr bwMode="gray">
              <a:xfrm rot="5400000" flipH="1">
                <a:off x="9266" y="5610"/>
                <a:ext cx="603" cy="578"/>
              </a:xfrm>
              <a:prstGeom prst="rightArrow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" name="Arrow: Right 10"/>
              <p:cNvSpPr/>
              <p:nvPr/>
            </p:nvSpPr>
            <p:spPr bwMode="gray">
              <a:xfrm rot="1906054" flipV="1">
                <a:off x="7991" y="3435"/>
                <a:ext cx="603" cy="578"/>
              </a:xfrm>
              <a:prstGeom prst="rightArrow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7" name="Arrow: Right 11"/>
              <p:cNvSpPr/>
              <p:nvPr/>
            </p:nvSpPr>
            <p:spPr bwMode="gray">
              <a:xfrm rot="19607027" flipH="1" flipV="1">
                <a:off x="10456" y="3317"/>
                <a:ext cx="603" cy="578"/>
              </a:xfrm>
              <a:prstGeom prst="rightArrow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sz="24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7384" y="2301"/>
                <a:ext cx="4341" cy="4319"/>
                <a:chOff x="3516771" y="1095828"/>
                <a:chExt cx="2067241" cy="2056914"/>
              </a:xfrm>
            </p:grpSpPr>
            <p:sp>
              <p:nvSpPr>
                <p:cNvPr id="39" name="Rectangle 16"/>
                <p:cNvSpPr/>
                <p:nvPr/>
              </p:nvSpPr>
              <p:spPr bwMode="gray">
                <a:xfrm rot="18310189">
                  <a:off x="3516771" y="1120742"/>
                  <a:ext cx="2032000" cy="2032000"/>
                </a:xfrm>
                <a:prstGeom prst="rect">
                  <a:avLst/>
                </a:prstGeom>
                <a:effectLst/>
              </p:spPr>
              <p:txBody>
                <a:bodyPr wrap="none">
                  <a:prstTxWarp prst="textArchUp">
                    <a:avLst>
                      <a:gd name="adj" fmla="val 11560710"/>
                    </a:avLst>
                  </a:prstTxWarp>
                  <a:normAutofit/>
                </a:bodyPr>
                <a:p>
                  <a:pPr algn="ctr">
                    <a:defRPr/>
                  </a:pPr>
                  <a:r>
                    <a:rPr lang="zh-CN" altLang="en-US" sz="2665" b="1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</a:rPr>
                    <a:t>传感器</a:t>
                  </a:r>
                  <a:endParaRPr lang="zh-CN" altLang="en-US" sz="2665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1" name="Rectangle 17"/>
                <p:cNvSpPr/>
                <p:nvPr/>
              </p:nvSpPr>
              <p:spPr bwMode="gray">
                <a:xfrm>
                  <a:off x="3538529" y="1095828"/>
                  <a:ext cx="2032000" cy="2032000"/>
                </a:xfrm>
                <a:prstGeom prst="rect">
                  <a:avLst/>
                </a:prstGeom>
                <a:effectLst/>
              </p:spPr>
              <p:txBody>
                <a:bodyPr wrap="none">
                  <a:prstTxWarp prst="textArchDown">
                    <a:avLst/>
                  </a:prstTxWarp>
                  <a:normAutofit/>
                </a:bodyPr>
                <a:p>
                  <a:pPr algn="ctr">
                    <a:defRPr/>
                  </a:pPr>
                  <a:r>
                    <a:rPr lang="zh-CN" altLang="en-US" sz="2665" b="1" dirty="0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执行器</a:t>
                  </a:r>
                  <a:br>
                    <a:rPr lang="zh-CN" altLang="en-US" sz="2665" b="1" dirty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</a:br>
                  <a:endParaRPr lang="zh-CN" altLang="en-US" sz="266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42" name="Rectangle 18"/>
                <p:cNvSpPr/>
                <p:nvPr/>
              </p:nvSpPr>
              <p:spPr bwMode="gray">
                <a:xfrm rot="3334445">
                  <a:off x="3552012" y="1105502"/>
                  <a:ext cx="2032000" cy="2032000"/>
                </a:xfrm>
                <a:prstGeom prst="rect">
                  <a:avLst/>
                </a:prstGeom>
                <a:effectLst/>
              </p:spPr>
              <p:txBody>
                <a:bodyPr wrap="none">
                  <a:prstTxWarp prst="textArchUp">
                    <a:avLst>
                      <a:gd name="adj" fmla="val 12274743"/>
                    </a:avLst>
                  </a:prstTxWarp>
                  <a:normAutofit/>
                </a:bodyPr>
                <a:p>
                  <a:pPr algn="ctr">
                    <a:defRPr/>
                  </a:pPr>
                  <a:r>
                    <a:rPr lang="en-US" altLang="zh-CN" sz="2665" b="1" dirty="0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</a:rPr>
                    <a:t>ECU</a:t>
                  </a:r>
                  <a:endParaRPr lang="en-US" altLang="zh-CN" sz="2665" b="1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43" name="Oval 12"/>
              <p:cNvSpPr/>
              <p:nvPr/>
            </p:nvSpPr>
            <p:spPr bwMode="gray">
              <a:xfrm>
                <a:off x="8335" y="3308"/>
                <a:ext cx="2304" cy="2304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wrap="none" lIns="0" tIns="0" rIns="0" bIns="0" anchor="b" anchorCtr="1">
                <a:normAutofit/>
              </a:bodyPr>
              <a:p>
                <a:pPr algn="ctr"/>
                <a:r>
                  <a:rPr lang="zh-CN" altLang="en-US" sz="2135" b="1" dirty="0"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发动机</a:t>
                </a:r>
                <a:endPara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2135" b="1" dirty="0"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电控系统</a:t>
                </a:r>
                <a:endPara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2135" b="1" dirty="0"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组成</a:t>
                </a:r>
                <a:endParaRPr lang="zh-CN" altLang="en-US" sz="2135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5047615" y="1567815"/>
            <a:ext cx="68345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ECU是一个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微型计算机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，内有集成电路以及其他精密电子元件。它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接收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各种传感器输出的发动机工况信号，根据ECU内部预先编制的控制程序与存储的试验数据，通过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数学计算与逻辑判定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确定适应发动机工况的点火提前角、喷油时间等参数，并将这些数据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转变为电信号控制各种执行元件动作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从而使发动机保持最佳运行状态。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60521 0.00000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等腰三角形 9"/>
          <p:cNvSpPr/>
          <p:nvPr/>
        </p:nvSpPr>
        <p:spPr>
          <a:xfrm rot="16200000" flipH="1" flipV="1">
            <a:off x="3065780" y="3082925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51145" y="1080135"/>
            <a:ext cx="5556250" cy="801370"/>
            <a:chOff x="8427" y="1701"/>
            <a:chExt cx="8750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681" y="1970"/>
              <a:ext cx="44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400" b="1">
                  <a:latin typeface="微软雅黑" panose="020B0503020204020204" charset="-122"/>
                  <a:ea typeface="微软雅黑" panose="020B0503020204020204" charset="-122"/>
                </a:rPr>
                <a:t>进气控制系统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51145" y="1931670"/>
            <a:ext cx="5556250" cy="801370"/>
            <a:chOff x="8427" y="3201"/>
            <a:chExt cx="8750" cy="1262"/>
          </a:xfrm>
        </p:grpSpPr>
        <p:sp>
          <p:nvSpPr>
            <p:cNvPr id="22" name="圆角矩形 45063"/>
            <p:cNvSpPr/>
            <p:nvPr/>
          </p:nvSpPr>
          <p:spPr>
            <a:xfrm>
              <a:off x="8427" y="32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681" y="3470"/>
              <a:ext cx="491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400" b="1">
                  <a:latin typeface="微软雅黑" panose="020B0503020204020204" charset="-122"/>
                  <a:ea typeface="微软雅黑" panose="020B0503020204020204" charset="-122"/>
                </a:rPr>
                <a:t>燃油供给控制系统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51145" y="2777490"/>
            <a:ext cx="5556250" cy="801370"/>
            <a:chOff x="8427" y="4652"/>
            <a:chExt cx="8750" cy="1262"/>
          </a:xfrm>
        </p:grpSpPr>
        <p:sp>
          <p:nvSpPr>
            <p:cNvPr id="24" name="圆角矩形 45063"/>
            <p:cNvSpPr/>
            <p:nvPr/>
          </p:nvSpPr>
          <p:spPr>
            <a:xfrm>
              <a:off x="8427" y="4652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1" y="4935"/>
              <a:ext cx="552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400" b="1">
                  <a:latin typeface="微软雅黑" panose="020B0503020204020204" charset="-122"/>
                  <a:ea typeface="微软雅黑" panose="020B0503020204020204" charset="-122"/>
                </a:rPr>
                <a:t>电控点火控制系统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51145" y="3681730"/>
            <a:ext cx="5556250" cy="801370"/>
            <a:chOff x="8427" y="6208"/>
            <a:chExt cx="8750" cy="1262"/>
          </a:xfrm>
        </p:grpSpPr>
        <p:sp>
          <p:nvSpPr>
            <p:cNvPr id="27" name="圆角矩形 45063"/>
            <p:cNvSpPr/>
            <p:nvPr/>
          </p:nvSpPr>
          <p:spPr>
            <a:xfrm>
              <a:off x="8427" y="6208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681" y="6397"/>
              <a:ext cx="531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400" b="1">
                  <a:latin typeface="微软雅黑" panose="020B0503020204020204" charset="-122"/>
                  <a:ea typeface="微软雅黑" panose="020B0503020204020204" charset="-122"/>
                </a:rPr>
                <a:t>废气排放控制系统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51145" y="4522470"/>
            <a:ext cx="5556250" cy="801370"/>
            <a:chOff x="8427" y="7706"/>
            <a:chExt cx="8750" cy="1262"/>
          </a:xfrm>
        </p:grpSpPr>
        <p:sp>
          <p:nvSpPr>
            <p:cNvPr id="28" name="圆角矩形 45063"/>
            <p:cNvSpPr/>
            <p:nvPr/>
          </p:nvSpPr>
          <p:spPr>
            <a:xfrm>
              <a:off x="8427" y="7706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81" y="8054"/>
              <a:ext cx="44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400" b="1">
                  <a:latin typeface="微软雅黑" panose="020B0503020204020204" charset="-122"/>
                  <a:ea typeface="微软雅黑" panose="020B0503020204020204" charset="-122"/>
                </a:rPr>
                <a:t>失效保护系统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51145" y="5437505"/>
            <a:ext cx="5556250" cy="801370"/>
            <a:chOff x="8427" y="9124"/>
            <a:chExt cx="8750" cy="1262"/>
          </a:xfrm>
        </p:grpSpPr>
        <p:sp>
          <p:nvSpPr>
            <p:cNvPr id="29" name="圆角矩形 45063"/>
            <p:cNvSpPr/>
            <p:nvPr/>
          </p:nvSpPr>
          <p:spPr>
            <a:xfrm>
              <a:off x="8427" y="9124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81" y="9393"/>
              <a:ext cx="44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2400" b="1">
                  <a:latin typeface="微软雅黑" panose="020B0503020204020204" charset="-122"/>
                  <a:ea typeface="微软雅黑" panose="020B0503020204020204" charset="-122"/>
                </a:rPr>
                <a:t>自诊断与报警系统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发动机电控系统概况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Group 44"/>
          <p:cNvGrpSpPr/>
          <p:nvPr/>
        </p:nvGrpSpPr>
        <p:grpSpPr bwMode="auto">
          <a:xfrm>
            <a:off x="1099798" y="2393172"/>
            <a:ext cx="2430835" cy="2429342"/>
            <a:chOff x="1898" y="1504"/>
            <a:chExt cx="1628" cy="1627"/>
          </a:xfrm>
        </p:grpSpPr>
        <p:sp>
          <p:nvSpPr>
            <p:cNvPr id="7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2129" y="1752"/>
              <a:ext cx="114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rgbClr val="2FADAC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发动机电子控制系统</a:t>
              </a:r>
              <a:endParaRPr kumimoji="0" lang="zh-CN" altLang="en-US" sz="2400" b="1" i="0" u="none" strike="noStrike" kern="1200" cap="none" spc="0" normalizeH="0" baseline="0" noProof="0">
                <a:solidFill>
                  <a:srgbClr val="2FADA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"/>
          <p:cNvSpPr/>
          <p:nvPr/>
        </p:nvSpPr>
        <p:spPr>
          <a:xfrm>
            <a:off x="695008" y="5019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课程简介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4130" y="1325880"/>
            <a:ext cx="9636760" cy="145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在汽车维修过程中经常碰到的“发动机不能起动或起动困难、发动机怠速不稳、发动机加速无力、排气管冒黑烟等”故障，都和发动机电控系统息息相关。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11985" y="4112260"/>
            <a:ext cx="2976880" cy="777240"/>
            <a:chOff x="2997" y="6679"/>
            <a:chExt cx="4688" cy="1224"/>
          </a:xfrm>
        </p:grpSpPr>
        <p:grpSp>
          <p:nvGrpSpPr>
            <p:cNvPr id="58395" name="组合 22"/>
            <p:cNvGrpSpPr/>
            <p:nvPr/>
          </p:nvGrpSpPr>
          <p:grpSpPr bwMode="auto">
            <a:xfrm rot="0" flipV="1">
              <a:off x="2997" y="6679"/>
              <a:ext cx="4689" cy="1225"/>
              <a:chOff x="0" y="86704"/>
              <a:chExt cx="2880320" cy="360040"/>
            </a:xfrm>
          </p:grpSpPr>
          <p:sp>
            <p:nvSpPr>
              <p:cNvPr id="58396" name="直接连接符 23"/>
              <p:cNvSpPr>
                <a:spLocks noChangeShapeType="1"/>
              </p:cNvSpPr>
              <p:nvPr/>
            </p:nvSpPr>
            <p:spPr bwMode="auto">
              <a:xfrm>
                <a:off x="0" y="86704"/>
                <a:ext cx="1957772" cy="1"/>
              </a:xfrm>
              <a:prstGeom prst="line">
                <a:avLst/>
              </a:prstGeom>
              <a:ln>
                <a:head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397" name="直接连接符 24"/>
              <p:cNvSpPr>
                <a:spLocks noChangeShapeType="1"/>
              </p:cNvSpPr>
              <p:nvPr/>
            </p:nvSpPr>
            <p:spPr bwMode="auto">
              <a:xfrm>
                <a:off x="1957772" y="86704"/>
                <a:ext cx="922548" cy="36004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55304" name="TextBox 28"/>
            <p:cNvSpPr>
              <a:spLocks noChangeArrowheads="1"/>
            </p:cNvSpPr>
            <p:nvPr/>
          </p:nvSpPr>
          <p:spPr bwMode="auto">
            <a:xfrm>
              <a:off x="2997" y="6843"/>
              <a:ext cx="3268" cy="8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028" tIns="45514" rIns="91028" bIns="45514">
              <a:spAutoFit/>
            </a:bodyPr>
            <a:p>
              <a:pPr marL="0" marR="0" lvl="0" indent="0" algn="l" defTabSz="681990" rtl="0" eaLnBrk="1" fontAlgn="base" latinLnBrk="0" hangingPunct="1">
                <a:lnSpc>
                  <a:spcPct val="130000"/>
                </a:lnSpc>
                <a:spcBef>
                  <a:spcPts val="445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电子点火系统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02530" y="3576955"/>
            <a:ext cx="2167890" cy="803910"/>
            <a:chOff x="7878" y="5633"/>
            <a:chExt cx="3414" cy="1266"/>
          </a:xfrm>
        </p:grpSpPr>
        <p:sp>
          <p:nvSpPr>
            <p:cNvPr id="55299" name="直接连接符 14"/>
            <p:cNvSpPr>
              <a:spLocks noChangeShapeType="1"/>
            </p:cNvSpPr>
            <p:nvPr/>
          </p:nvSpPr>
          <p:spPr bwMode="auto">
            <a:xfrm>
              <a:off x="8296" y="6899"/>
              <a:ext cx="228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bevel/>
            </a:ln>
          </p:spPr>
          <p:txBody>
            <a:bodyPr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55329" name="Group 33"/>
            <p:cNvGrpSpPr/>
            <p:nvPr/>
          </p:nvGrpSpPr>
          <p:grpSpPr bwMode="auto">
            <a:xfrm rot="0">
              <a:off x="7878" y="5633"/>
              <a:ext cx="3414" cy="1138"/>
              <a:chOff x="2472" y="2155"/>
              <a:chExt cx="1089" cy="363"/>
            </a:xfrm>
          </p:grpSpPr>
          <p:sp>
            <p:nvSpPr>
              <p:cNvPr id="58384" name="AutoShape 36"/>
              <p:cNvSpPr>
                <a:spLocks noChangeArrowheads="1"/>
              </p:cNvSpPr>
              <p:nvPr/>
            </p:nvSpPr>
            <p:spPr bwMode="auto">
              <a:xfrm flipV="1">
                <a:off x="2472" y="2155"/>
                <a:ext cx="1089" cy="363"/>
              </a:xfrm>
              <a:custGeom>
                <a:avLst/>
                <a:gdLst>
                  <a:gd name="T0" fmla="*/ 6103962 w 21600"/>
                  <a:gd name="T1" fmla="*/ 129184 h 21600"/>
                  <a:gd name="T2" fmla="*/ 3487979 w 21600"/>
                  <a:gd name="T3" fmla="*/ 258368 h 21600"/>
                  <a:gd name="T4" fmla="*/ 871996 w 21600"/>
                  <a:gd name="T5" fmla="*/ 129184 h 21600"/>
                  <a:gd name="T6" fmla="*/ 3487979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2 w 21600"/>
                  <a:gd name="T13" fmla="*/ 4522 h 21600"/>
                  <a:gd name="T14" fmla="*/ 17098 w 21600"/>
                  <a:gd name="T15" fmla="*/ 1707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miter lim="800000"/>
              </a:ln>
            </p:spPr>
            <p:txBody>
              <a:bodyPr rot="10800000" wrap="none" anchor="ctr"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385" name="Rectangle 38"/>
              <p:cNvSpPr>
                <a:spLocks noChangeArrowheads="1"/>
              </p:cNvSpPr>
              <p:nvPr/>
            </p:nvSpPr>
            <p:spPr bwMode="auto">
              <a:xfrm>
                <a:off x="2676" y="2231"/>
                <a:ext cx="699" cy="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p>
                <a:pPr marL="0" marR="0" lvl="0" indent="0" algn="l" defTabSz="85979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38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cs"/>
                    <a:sym typeface="Arial" panose="020B0604020202020204" pitchFamily="34" charset="0"/>
                  </a:rPr>
                  <a:t>常见故障</a:t>
                </a: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911985" y="3052445"/>
            <a:ext cx="2977515" cy="777875"/>
            <a:chOff x="2997" y="5010"/>
            <a:chExt cx="4689" cy="1225"/>
          </a:xfrm>
        </p:grpSpPr>
        <p:grpSp>
          <p:nvGrpSpPr>
            <p:cNvPr id="58394" name="组合 18"/>
            <p:cNvGrpSpPr/>
            <p:nvPr/>
          </p:nvGrpSpPr>
          <p:grpSpPr bwMode="auto">
            <a:xfrm rot="0">
              <a:off x="2997" y="5010"/>
              <a:ext cx="4689" cy="1225"/>
              <a:chOff x="0" y="0"/>
              <a:chExt cx="2880320" cy="360040"/>
            </a:xfrm>
          </p:grpSpPr>
          <p:sp>
            <p:nvSpPr>
              <p:cNvPr id="58398" name="直接连接符 25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ln>
                <a:head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399" name="直接连接符 26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7" name="TextBox 28"/>
            <p:cNvSpPr>
              <a:spLocks noChangeArrowheads="1"/>
            </p:cNvSpPr>
            <p:nvPr/>
          </p:nvSpPr>
          <p:spPr bwMode="auto">
            <a:xfrm>
              <a:off x="2997" y="5177"/>
              <a:ext cx="3268" cy="8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028" tIns="45514" rIns="91028" bIns="45514">
              <a:spAutoFit/>
            </a:bodyPr>
            <a:p>
              <a:pPr marL="0" marR="0" lvl="0" indent="0" algn="l" defTabSz="681990" rtl="0" eaLnBrk="1" fontAlgn="base" latinLnBrk="0" hangingPunct="1">
                <a:lnSpc>
                  <a:spcPct val="130000"/>
                </a:lnSpc>
                <a:spcBef>
                  <a:spcPts val="445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进气控制系统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08215" y="3052445"/>
            <a:ext cx="3162300" cy="781050"/>
            <a:chOff x="11495" y="5010"/>
            <a:chExt cx="4980" cy="1230"/>
          </a:xfrm>
        </p:grpSpPr>
        <p:grpSp>
          <p:nvGrpSpPr>
            <p:cNvPr id="58388" name="组合 30"/>
            <p:cNvGrpSpPr/>
            <p:nvPr/>
          </p:nvGrpSpPr>
          <p:grpSpPr bwMode="auto">
            <a:xfrm rot="0" flipH="1">
              <a:off x="11495" y="5010"/>
              <a:ext cx="4684" cy="1231"/>
              <a:chOff x="0" y="0"/>
              <a:chExt cx="2880320" cy="360040"/>
            </a:xfrm>
          </p:grpSpPr>
          <p:sp>
            <p:nvSpPr>
              <p:cNvPr id="58392" name="直接连接符 34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bevel/>
                <a:headEnd type="oval" w="med" len="med"/>
              </a:ln>
            </p:spPr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393" name="直接连接符 35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bevel/>
              </a:ln>
            </p:spPr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8" name="TextBox 28"/>
            <p:cNvSpPr>
              <a:spLocks noChangeArrowheads="1"/>
            </p:cNvSpPr>
            <p:nvPr/>
          </p:nvSpPr>
          <p:spPr bwMode="auto">
            <a:xfrm>
              <a:off x="13207" y="5174"/>
              <a:ext cx="3268" cy="8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028" tIns="45514" rIns="91028" bIns="45514">
              <a:spAutoFit/>
            </a:bodyPr>
            <a:p>
              <a:pPr marL="0" marR="0" lvl="0" indent="0" algn="l" defTabSz="681990" rtl="0" eaLnBrk="1" fontAlgn="base" latinLnBrk="0" hangingPunct="1">
                <a:lnSpc>
                  <a:spcPct val="130000"/>
                </a:lnSpc>
                <a:spcBef>
                  <a:spcPts val="445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燃油供给系统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223125" y="4108450"/>
            <a:ext cx="3238500" cy="781050"/>
            <a:chOff x="11361" y="6673"/>
            <a:chExt cx="5100" cy="1230"/>
          </a:xfrm>
        </p:grpSpPr>
        <p:grpSp>
          <p:nvGrpSpPr>
            <p:cNvPr id="58389" name="组合 31"/>
            <p:cNvGrpSpPr/>
            <p:nvPr/>
          </p:nvGrpSpPr>
          <p:grpSpPr bwMode="auto">
            <a:xfrm rot="0" flipH="1" flipV="1">
              <a:off x="11361" y="6673"/>
              <a:ext cx="4715" cy="1231"/>
              <a:chOff x="63338" y="90687"/>
              <a:chExt cx="2899213" cy="360040"/>
            </a:xfrm>
          </p:grpSpPr>
          <p:sp>
            <p:nvSpPr>
              <p:cNvPr id="58390" name="直接连接符 32"/>
              <p:cNvSpPr>
                <a:spLocks noChangeShapeType="1"/>
              </p:cNvSpPr>
              <p:nvPr/>
            </p:nvSpPr>
            <p:spPr bwMode="auto">
              <a:xfrm>
                <a:off x="63338" y="90687"/>
                <a:ext cx="1957772" cy="1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bevel/>
                <a:headEnd type="oval" w="med" len="med"/>
              </a:ln>
            </p:spPr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391" name="直接连接符 33"/>
              <p:cNvSpPr>
                <a:spLocks noChangeShapeType="1"/>
              </p:cNvSpPr>
              <p:nvPr/>
            </p:nvSpPr>
            <p:spPr bwMode="auto">
              <a:xfrm>
                <a:off x="2040003" y="90687"/>
                <a:ext cx="922548" cy="36004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bevel/>
              </a:ln>
            </p:spPr>
            <p:txBody>
              <a:bodyPr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0" name="TextBox 28"/>
            <p:cNvSpPr>
              <a:spLocks noChangeArrowheads="1"/>
            </p:cNvSpPr>
            <p:nvPr/>
          </p:nvSpPr>
          <p:spPr bwMode="auto">
            <a:xfrm>
              <a:off x="13193" y="6840"/>
              <a:ext cx="3268" cy="8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028" tIns="45514" rIns="91028" bIns="45514">
              <a:spAutoFit/>
            </a:bodyPr>
            <a:p>
              <a:pPr marL="0" marR="0" lvl="0" indent="0" algn="l" defTabSz="681990" rtl="0" eaLnBrk="1" fontAlgn="base" latinLnBrk="0" hangingPunct="1">
                <a:lnSpc>
                  <a:spcPct val="130000"/>
                </a:lnSpc>
                <a:spcBef>
                  <a:spcPts val="445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排放控制系统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94130" y="5207635"/>
            <a:ext cx="9636760" cy="970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制定了</a:t>
            </a:r>
            <a:r>
              <a:rPr lang="zh-CN" altLang="en-US" sz="2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典型工作任务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，设置了</a:t>
            </a:r>
            <a:r>
              <a:rPr lang="zh-CN" altLang="en-US" sz="2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对应的故障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，通过解决这些典型的故障，来学习汽车发动机电控系统的相关知识。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08380" y="1456055"/>
            <a:ext cx="100888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在本门课程中，同学们将学习到汽车发动机电控系统的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基本结构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控制原理及检修方法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，同时具备一定的汽车发动机电控系统常见故障诊断与修复能力。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在学习本门课程时，同学们需要了解以下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val 10"/>
          <p:cNvSpPr/>
          <p:nvPr/>
        </p:nvSpPr>
        <p:spPr>
          <a:xfrm>
            <a:off x="1325721" y="4506519"/>
            <a:ext cx="824265" cy="824265"/>
          </a:xfrm>
          <a:prstGeom prst="ellipse">
            <a:avLst/>
          </a:prstGeom>
          <a:solidFill>
            <a:srgbClr val="49D2FF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anchor="ctr"/>
          <a:p>
            <a:pPr algn="ctr"/>
            <a:r>
              <a:rPr lang="en-US" sz="2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695008" y="5019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课程简介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709545" y="4197350"/>
            <a:ext cx="8535498" cy="1873306"/>
            <a:chOff x="8427" y="9124"/>
            <a:chExt cx="10579" cy="1262"/>
          </a:xfrm>
        </p:grpSpPr>
        <p:sp>
          <p:nvSpPr>
            <p:cNvPr id="29" name="圆角矩形 45063"/>
            <p:cNvSpPr/>
            <p:nvPr/>
          </p:nvSpPr>
          <p:spPr>
            <a:xfrm>
              <a:off x="8427" y="9124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36" y="9164"/>
              <a:ext cx="10370" cy="1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电控发动机是以电子控制系统为核心而工作的，电控发动机许多故障都与控制系统有直接关系，因此，当发动机出现故障或运转不正常时，应首先检查控制系统。</a:t>
              </a:r>
              <a:endParaRPr lang="zh-CN" altLang="zh-CN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1073</Words>
  <Application>WPS 演示</Application>
  <PresentationFormat>宽屏</PresentationFormat>
  <Paragraphs>144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华文琥珀</vt:lpstr>
      <vt:lpstr>Arial Unicode MS</vt:lpstr>
      <vt:lpstr>Calibri Light</vt:lpstr>
      <vt:lpstr>Calibri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23</cp:revision>
  <dcterms:created xsi:type="dcterms:W3CDTF">2018-12-17T02:56:00Z</dcterms:created>
  <dcterms:modified xsi:type="dcterms:W3CDTF">2025-01-08T07:34:00Z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17D35E2BF13F4315999974422499CE77_12</vt:lpwstr>
  </property>
</Properties>
</file>